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9" r:id="rId4"/>
    <p:sldId id="257" r:id="rId5"/>
    <p:sldId id="258" r:id="rId6"/>
    <p:sldId id="259" r:id="rId7"/>
    <p:sldId id="261" r:id="rId8"/>
    <p:sldId id="272" r:id="rId9"/>
    <p:sldId id="273" r:id="rId10"/>
    <p:sldId id="263" r:id="rId11"/>
    <p:sldId id="267" r:id="rId12"/>
    <p:sldId id="264" r:id="rId13"/>
    <p:sldId id="270" r:id="rId14"/>
    <p:sldId id="275" r:id="rId15"/>
    <p:sldId id="277" r:id="rId16"/>
    <p:sldId id="276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90" d="100"/>
          <a:sy n="90" d="100"/>
        </p:scale>
        <p:origin x="84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7DD0ED-1955-45A9-9548-4A1303D567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717764-3000-4AB1-B1FA-CBBA9BF187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A18AA-C9A1-4979-A3C6-3FAE50BDCEB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9800E-2017-4387-998F-EA3BFB49DE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3.1.1 角色管理——高校管理员"/>
          <p:cNvSpPr/>
          <p:nvPr userDrawn="1"/>
        </p:nvSpPr>
        <p:spPr>
          <a:xfrm>
            <a:off x="-20007" y="2542"/>
            <a:ext cx="5199040" cy="8028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0569"/>
                </a:lnTo>
                <a:lnTo>
                  <a:pt x="7920" y="20569"/>
                </a:lnTo>
                <a:lnTo>
                  <a:pt x="7920" y="21600"/>
                </a:lnTo>
                <a:lnTo>
                  <a:pt x="21600" y="21600"/>
                </a:lnTo>
                <a:lnTo>
                  <a:pt x="21600" y="9227"/>
                </a:lnTo>
                <a:lnTo>
                  <a:pt x="20836" y="9227"/>
                </a:lnTo>
                <a:lnTo>
                  <a:pt x="20836" y="0"/>
                </a:lnTo>
                <a:lnTo>
                  <a:pt x="0" y="0"/>
                </a:lnTo>
                <a:close/>
              </a:path>
            </a:pathLst>
          </a:custGeom>
          <a:solidFill>
            <a:srgbClr val="92D050"/>
          </a:solidFill>
          <a:ln w="12700">
            <a:miter lim="400000"/>
          </a:ln>
        </p:spPr>
        <p:txBody>
          <a:bodyPr lIns="35719" tIns="35719" rIns="35719" bIns="35719" anchor="ctr"/>
          <a:lstStyle>
            <a:lvl1pPr>
              <a:defRPr sz="4100" b="0">
                <a:solidFill>
                  <a:srgbClr val="FFFFFF"/>
                </a:solidFill>
                <a:latin typeface="Myriad Set Bold"/>
                <a:ea typeface="Myriad Set Bold"/>
                <a:cs typeface="Myriad Set Bold"/>
                <a:sym typeface="Myriad Set Bold"/>
              </a:defRPr>
            </a:lvl1pPr>
          </a:lstStyle>
          <a:p>
            <a:r>
              <a:rPr sz="205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sz="205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8" name="成组"/>
          <p:cNvGrpSpPr/>
          <p:nvPr userDrawn="1"/>
        </p:nvGrpSpPr>
        <p:grpSpPr>
          <a:xfrm>
            <a:off x="-20007" y="627197"/>
            <a:ext cx="9009901" cy="1"/>
            <a:chOff x="0" y="0"/>
            <a:chExt cx="18019801" cy="0"/>
          </a:xfrm>
        </p:grpSpPr>
        <p:sp>
          <p:nvSpPr>
            <p:cNvPr id="9" name="线条"/>
            <p:cNvSpPr/>
            <p:nvPr/>
          </p:nvSpPr>
          <p:spPr>
            <a:xfrm>
              <a:off x="0" y="0"/>
              <a:ext cx="6028255" cy="0"/>
            </a:xfrm>
            <a:prstGeom prst="line">
              <a:avLst/>
            </a:prstGeom>
            <a:noFill/>
            <a:ln w="114300" cap="flat">
              <a:solidFill>
                <a:srgbClr val="8CB922"/>
              </a:solidFill>
              <a:prstDash val="solid"/>
              <a:miter lim="400000"/>
            </a:ln>
            <a:effectLst/>
          </p:spPr>
          <p:txBody>
            <a:bodyPr wrap="square" lIns="35719" tIns="35719" rIns="35719" bIns="35719" numCol="1" anchor="ctr">
              <a:noAutofit/>
            </a:bodyPr>
            <a:lstStyle/>
            <a:p>
              <a:pPr>
                <a:defRPr sz="30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5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0" name="线条"/>
            <p:cNvSpPr/>
            <p:nvPr/>
          </p:nvSpPr>
          <p:spPr>
            <a:xfrm>
              <a:off x="5995773" y="0"/>
              <a:ext cx="6028256" cy="0"/>
            </a:xfrm>
            <a:prstGeom prst="line">
              <a:avLst/>
            </a:prstGeom>
            <a:noFill/>
            <a:ln w="114300" cap="flat">
              <a:solidFill>
                <a:srgbClr val="ECB249"/>
              </a:solidFill>
              <a:prstDash val="solid"/>
              <a:miter lim="400000"/>
            </a:ln>
            <a:effectLst/>
          </p:spPr>
          <p:txBody>
            <a:bodyPr wrap="square" lIns="35719" tIns="35719" rIns="35719" bIns="35719" numCol="1" anchor="ctr">
              <a:noAutofit/>
            </a:bodyPr>
            <a:lstStyle/>
            <a:p>
              <a:pPr>
                <a:defRPr sz="30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5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线条"/>
            <p:cNvSpPr/>
            <p:nvPr/>
          </p:nvSpPr>
          <p:spPr>
            <a:xfrm>
              <a:off x="11991546" y="0"/>
              <a:ext cx="6028256" cy="0"/>
            </a:xfrm>
            <a:prstGeom prst="line">
              <a:avLst/>
            </a:prstGeom>
            <a:noFill/>
            <a:ln w="114300" cap="flat">
              <a:solidFill>
                <a:srgbClr val="929292"/>
              </a:solidFill>
              <a:prstDash val="solid"/>
              <a:miter lim="400000"/>
            </a:ln>
            <a:effectLst/>
          </p:spPr>
          <p:txBody>
            <a:bodyPr wrap="square" lIns="35719" tIns="35719" rIns="35719" bIns="35719" numCol="1" anchor="ctr">
              <a:noAutofit/>
            </a:bodyPr>
            <a:lstStyle/>
            <a:p>
              <a:pPr>
                <a:defRPr sz="30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5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12" name="图像" descr="图像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14120" y="336386"/>
            <a:ext cx="2827681" cy="469047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hyperlink" Target="https://www.icourse163.org/" TargetMode="Externa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中国大学MOOC学校云使用培训"/>
          <p:cNvSpPr txBox="1"/>
          <p:nvPr/>
        </p:nvSpPr>
        <p:spPr>
          <a:xfrm>
            <a:off x="2491426" y="2523863"/>
            <a:ext cx="8083791" cy="695383"/>
          </a:xfrm>
          <a:prstGeom prst="rect">
            <a:avLst/>
          </a:prstGeom>
          <a:ln w="12700">
            <a:miter lim="400000"/>
          </a:ln>
        </p:spPr>
        <p:txBody>
          <a:bodyPr wrap="square" lIns="35719" tIns="35719" rIns="35719" bIns="35719" anchor="ctr">
            <a:spAutoFit/>
          </a:bodyPr>
          <a:lstStyle>
            <a:lvl1pPr defTabSz="457200">
              <a:defRPr sz="8100" b="0">
                <a:solidFill>
                  <a:schemeClr val="accent3">
                    <a:hueOff val="914337"/>
                    <a:satOff val="31515"/>
                    <a:lumOff val="-30785"/>
                  </a:schemeClr>
                </a:solidFill>
                <a:latin typeface="Ping Hei Semibold"/>
                <a:ea typeface="Ping Hei Semibold"/>
                <a:cs typeface="Ping Hei Semibold"/>
                <a:sym typeface="Ping Hei Semibold"/>
              </a:defRPr>
            </a:lvl1pPr>
          </a:lstStyle>
          <a:p>
            <a:r>
              <a:rPr sz="405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中国大学MOOC</a:t>
            </a:r>
            <a:r>
              <a:rPr lang="zh-CN" altLang="en-US" sz="405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学生使用流程</a:t>
            </a:r>
            <a:endParaRPr sz="405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" name="屏幕快照 2017-10-13 下午10.27.50.png" descr="屏幕快照 2017-10-13 下午10.27.5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8136" y="3219246"/>
            <a:ext cx="9855728" cy="820335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7447" y="993911"/>
            <a:ext cx="2574340" cy="5434717"/>
          </a:xfrm>
          <a:prstGeom prst="rect">
            <a:avLst/>
          </a:prstGeom>
        </p:spPr>
      </p:pic>
      <p:sp>
        <p:nvSpPr>
          <p:cNvPr id="8" name="箭头: 右 7"/>
          <p:cNvSpPr/>
          <p:nvPr/>
        </p:nvSpPr>
        <p:spPr>
          <a:xfrm rot="10800000">
            <a:off x="4214192" y="2642022"/>
            <a:ext cx="834887" cy="310101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120640" y="2582792"/>
            <a:ext cx="25046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App</a:t>
            </a:r>
            <a:r>
              <a:rPr lang="zh-CN" altLang="en-US" dirty="0">
                <a:solidFill>
                  <a:srgbClr val="FF0000"/>
                </a:solidFill>
              </a:rPr>
              <a:t>端学习过的内容会浅灰色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9053" y="103366"/>
            <a:ext cx="3583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五，注意事项</a:t>
            </a: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489169"/>
            <a:ext cx="12192000" cy="560895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90830" y="842838"/>
            <a:ext cx="66393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单元测验：</a:t>
            </a:r>
            <a:r>
              <a:rPr lang="zh-CN" altLang="en-US" dirty="0"/>
              <a:t>测验截止提交时间之前记得完成提交，过了截止时间提交的，系统只会给出分值，不计入成绩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249053" y="103366"/>
            <a:ext cx="3583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五，注意事项</a:t>
            </a: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038" y="1970627"/>
            <a:ext cx="11005097" cy="4826194"/>
          </a:xfrm>
          <a:prstGeom prst="rect">
            <a:avLst/>
          </a:prstGeom>
          <a:ln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31033" y="770298"/>
            <a:ext cx="104118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单元作业</a:t>
            </a:r>
            <a:endParaRPr lang="en-US" altLang="zh-CN" dirty="0">
              <a:solidFill>
                <a:srgbClr val="FF0000"/>
              </a:solidFill>
            </a:endParaRPr>
          </a:p>
          <a:p>
            <a:r>
              <a:rPr lang="en-US" altLang="zh-CN" dirty="0"/>
              <a:t>a</a:t>
            </a:r>
            <a:r>
              <a:rPr lang="zh-CN" altLang="en-US" dirty="0"/>
              <a:t>，作业截止提交时间之前，作业可以反复提交，以最后一次为准</a:t>
            </a:r>
            <a:endParaRPr lang="en-US" altLang="zh-CN" dirty="0"/>
          </a:p>
          <a:p>
            <a:r>
              <a:rPr lang="en-US" altLang="zh-CN" dirty="0"/>
              <a:t>b</a:t>
            </a:r>
            <a:r>
              <a:rPr lang="zh-CN" altLang="en-US" dirty="0"/>
              <a:t>，如果作业评分方式是学生互评，那么作业互评时间到了，记得进行作业互评与自评，成绩公布时间到了，学生就可以看到同伴给出的评分以及反馈信息。（作业互评只能通过电脑网页进行，至少评</a:t>
            </a:r>
            <a:r>
              <a:rPr lang="en-US" altLang="zh-CN" dirty="0"/>
              <a:t>5</a:t>
            </a:r>
            <a:r>
              <a:rPr lang="zh-CN" altLang="en-US" dirty="0"/>
              <a:t>份</a:t>
            </a:r>
            <a:r>
              <a:rPr lang="zh-CN" altLang="en-US" dirty="0">
                <a:solidFill>
                  <a:srgbClr val="FF0000"/>
                </a:solidFill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9053" y="103366"/>
            <a:ext cx="3583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五，注意事项</a:t>
            </a:r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27900" y="942680"/>
            <a:ext cx="7184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考试：</a:t>
            </a:r>
            <a:r>
              <a:rPr lang="zh-CN" altLang="en-US" dirty="0"/>
              <a:t>只有一次作答机会，尽量使用电脑网页进行考试（比较稳定）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4036" y="1414019"/>
            <a:ext cx="8626887" cy="520443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49053" y="103366"/>
            <a:ext cx="3583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五，注意事项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10101" y="119270"/>
            <a:ext cx="4238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六，重置密码或忘记密码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16775" y="942680"/>
            <a:ext cx="7184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点击手机号登录选项，点击忘记密码，输入手机号进行重置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775" y="1395707"/>
            <a:ext cx="5787918" cy="296301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4779" y="3007508"/>
            <a:ext cx="5551346" cy="331886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290713"/>
            <a:ext cx="12192000" cy="175338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  <a:endParaRPr lang="zh-CN" altLang="en-US" sz="6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9185" y="1536828"/>
            <a:ext cx="7739803" cy="507468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98783" y="95416"/>
            <a:ext cx="29419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一，注册账号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445272" y="946205"/>
            <a:ext cx="80387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登录中国大学</a:t>
            </a:r>
            <a:r>
              <a:rPr lang="en-US" altLang="zh-CN" dirty="0" err="1"/>
              <a:t>mooc</a:t>
            </a:r>
            <a:r>
              <a:rPr lang="zh-CN" altLang="en-US" dirty="0"/>
              <a:t>首页</a:t>
            </a:r>
            <a:r>
              <a:rPr lang="en-US" altLang="zh-CN" dirty="0">
                <a:hlinkClick r:id="rId2"/>
              </a:rPr>
              <a:t>https://www.icourse163.org/</a:t>
            </a:r>
            <a:r>
              <a:rPr lang="zh-CN" altLang="en-US" dirty="0"/>
              <a:t>，建议用手机号进行注册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2903" y="1676599"/>
            <a:ext cx="7327586" cy="460208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62393" y="143123"/>
            <a:ext cx="35462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二，认证学生身份（电脑网页端）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258849" y="1017767"/>
            <a:ext cx="6049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</a:t>
            </a:r>
            <a:r>
              <a:rPr lang="zh-CN" altLang="en-US" dirty="0"/>
              <a:t>，登录账号并登录中国大学</a:t>
            </a:r>
            <a:r>
              <a:rPr lang="en-US" altLang="zh-CN" dirty="0" err="1"/>
              <a:t>Mooc</a:t>
            </a:r>
            <a:r>
              <a:rPr lang="zh-CN" altLang="en-US" dirty="0"/>
              <a:t>首页，点击“</a:t>
            </a:r>
            <a:r>
              <a:rPr lang="zh-CN" altLang="en-US" dirty="0">
                <a:solidFill>
                  <a:srgbClr val="FF0000"/>
                </a:solidFill>
              </a:rPr>
              <a:t>学校云</a:t>
            </a:r>
            <a:r>
              <a:rPr lang="zh-CN" altLang="en-US" dirty="0"/>
              <a:t>”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1965" y="1041622"/>
            <a:ext cx="8277234" cy="55857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8423" y="856956"/>
            <a:ext cx="3641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</a:t>
            </a:r>
            <a:r>
              <a:rPr lang="zh-CN" altLang="en-US" dirty="0"/>
              <a:t>，点击</a:t>
            </a:r>
            <a:r>
              <a:rPr lang="zh-CN" altLang="en-US" dirty="0">
                <a:solidFill>
                  <a:srgbClr val="FF0000"/>
                </a:solidFill>
              </a:rPr>
              <a:t>“学生认证”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2393" y="143123"/>
            <a:ext cx="35462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二，认证学生身份（电脑网页端）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927" y="1526651"/>
            <a:ext cx="6573970" cy="380469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4172" y="3148717"/>
            <a:ext cx="6367828" cy="370928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74927" y="920995"/>
            <a:ext cx="8855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3</a:t>
            </a:r>
            <a:r>
              <a:rPr lang="zh-CN" altLang="en-US" dirty="0"/>
              <a:t>，输入学校名称，学号，点击下一步，输入姓名，认证码（</a:t>
            </a:r>
            <a:r>
              <a:rPr lang="en-US" altLang="zh-CN" dirty="0">
                <a:solidFill>
                  <a:srgbClr val="FF0000"/>
                </a:solidFill>
              </a:rPr>
              <a:t>111111</a:t>
            </a:r>
            <a:r>
              <a:rPr lang="zh-CN" altLang="en-US" dirty="0"/>
              <a:t>），点击完成认证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262393" y="143123"/>
            <a:ext cx="35462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二，认证学生身份（电脑网页端）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82879" y="866692"/>
            <a:ext cx="74654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</a:t>
            </a:r>
            <a:r>
              <a:rPr lang="zh-CN" altLang="en-US" dirty="0"/>
              <a:t>，在学校云界面找到课程，点击进入，点击立即参加，就完成了选课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0" y="2545577"/>
            <a:ext cx="5619042" cy="389221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49437" y="87464"/>
            <a:ext cx="3877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三，学校云选课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17" y="1299819"/>
            <a:ext cx="6743538" cy="461830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395869" y="3976577"/>
            <a:ext cx="2360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</a:rPr>
              <a:t>此处搜索本校课程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>
            <a:off x="4600353" y="4176632"/>
            <a:ext cx="503275" cy="20005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1" y="845448"/>
            <a:ext cx="2718755" cy="57395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5875" y="845448"/>
            <a:ext cx="2644263" cy="57395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6126" y="845449"/>
            <a:ext cx="2815389" cy="573959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10100" y="95416"/>
            <a:ext cx="36894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四、</a:t>
            </a:r>
            <a:r>
              <a:rPr lang="en-US" altLang="zh-CN" dirty="0"/>
              <a:t>APP</a:t>
            </a:r>
            <a:r>
              <a:rPr lang="zh-CN" altLang="en-US" dirty="0"/>
              <a:t>端认证学生身份及选课</a:t>
            </a:r>
            <a:endParaRPr lang="zh-CN" altLang="en-US" dirty="0"/>
          </a:p>
        </p:txBody>
      </p:sp>
      <p:sp>
        <p:nvSpPr>
          <p:cNvPr id="3" name="箭头: 右 2"/>
          <p:cNvSpPr/>
          <p:nvPr/>
        </p:nvSpPr>
        <p:spPr>
          <a:xfrm>
            <a:off x="3482671" y="3429000"/>
            <a:ext cx="516835" cy="16499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箭头: 右 7"/>
          <p:cNvSpPr/>
          <p:nvPr/>
        </p:nvSpPr>
        <p:spPr>
          <a:xfrm>
            <a:off x="7159714" y="3416410"/>
            <a:ext cx="516835" cy="16499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018" y="962107"/>
            <a:ext cx="2593170" cy="547447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8304" y="962107"/>
            <a:ext cx="2642133" cy="557783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1553" y="699713"/>
            <a:ext cx="2841754" cy="599925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26134" y="962107"/>
            <a:ext cx="2574339" cy="56613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10100" y="95416"/>
            <a:ext cx="36894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四、</a:t>
            </a:r>
            <a:r>
              <a:rPr lang="en-US" altLang="zh-CN" dirty="0"/>
              <a:t>APP</a:t>
            </a:r>
            <a:r>
              <a:rPr lang="zh-CN" altLang="en-US" dirty="0"/>
              <a:t>端认证学生身份及选课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735" y="2278491"/>
            <a:ext cx="11805212" cy="447614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49053" y="836875"/>
            <a:ext cx="73629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a</a:t>
            </a:r>
            <a:r>
              <a:rPr lang="zh-CN" altLang="en-US" dirty="0">
                <a:solidFill>
                  <a:srgbClr val="FF0000"/>
                </a:solidFill>
              </a:rPr>
              <a:t>，学习过的内容会变绿色，还没浏览学习的内容是灰色的。每个小节里的所有内容都学习完，这个小节的圆圈才会变成完全的绿色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9053" y="103366"/>
            <a:ext cx="3583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五，注意事项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249053" y="1483206"/>
            <a:ext cx="91062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b</a:t>
            </a:r>
            <a:r>
              <a:rPr lang="zh-CN" altLang="en-US" dirty="0">
                <a:solidFill>
                  <a:srgbClr val="FF0000"/>
                </a:solidFill>
              </a:rPr>
              <a:t>，倍速观看视频会影响后台记录，视频</a:t>
            </a:r>
            <a:r>
              <a:rPr lang="en-US" altLang="zh-CN" dirty="0">
                <a:solidFill>
                  <a:srgbClr val="FF0000"/>
                </a:solidFill>
              </a:rPr>
              <a:t>1</a:t>
            </a:r>
            <a:r>
              <a:rPr lang="zh-CN" altLang="en-US" dirty="0">
                <a:solidFill>
                  <a:srgbClr val="FF0000"/>
                </a:solidFill>
              </a:rPr>
              <a:t>个小时，</a:t>
            </a:r>
            <a:r>
              <a:rPr lang="en-US" altLang="zh-CN" dirty="0">
                <a:solidFill>
                  <a:srgbClr val="FF0000"/>
                </a:solidFill>
              </a:rPr>
              <a:t>2</a:t>
            </a:r>
            <a:r>
              <a:rPr lang="zh-CN" altLang="en-US" dirty="0">
                <a:solidFill>
                  <a:srgbClr val="FF0000"/>
                </a:solidFill>
              </a:rPr>
              <a:t>倍速观看的话，后台实际记录</a:t>
            </a:r>
            <a:r>
              <a:rPr lang="en-US" altLang="zh-CN" dirty="0">
                <a:solidFill>
                  <a:srgbClr val="FF0000"/>
                </a:solidFill>
              </a:rPr>
              <a:t>30</a:t>
            </a:r>
            <a:r>
              <a:rPr lang="zh-CN" altLang="en-US" dirty="0">
                <a:solidFill>
                  <a:srgbClr val="FF0000"/>
                </a:solidFill>
              </a:rPr>
              <a:t>分钟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9053" y="1909159"/>
            <a:ext cx="88989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c,</a:t>
            </a:r>
            <a:r>
              <a:rPr lang="zh-CN" altLang="en-US" dirty="0">
                <a:solidFill>
                  <a:srgbClr val="FF0000"/>
                </a:solidFill>
              </a:rPr>
              <a:t>在课件里的讨论题，必须进行作答，这是计分项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676</Words>
  <Application>WPS 演示</Application>
  <PresentationFormat>宽屏</PresentationFormat>
  <Paragraphs>60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宋体</vt:lpstr>
      <vt:lpstr>Wingdings</vt:lpstr>
      <vt:lpstr>Myriad Set Bold</vt:lpstr>
      <vt:lpstr>Segoe Print</vt:lpstr>
      <vt:lpstr>微软雅黑</vt:lpstr>
      <vt:lpstr>Helvetica Neue Medium</vt:lpstr>
      <vt:lpstr>Ping Hei Semibold</vt:lpstr>
      <vt:lpstr>黑体</vt:lpstr>
      <vt:lpstr>Arial Unicode MS</vt:lpstr>
      <vt:lpstr>等线 Light</vt:lpstr>
      <vt:lpstr>等线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蔡 炯远</dc:creator>
  <cp:lastModifiedBy>阳小利</cp:lastModifiedBy>
  <cp:revision>22</cp:revision>
  <dcterms:created xsi:type="dcterms:W3CDTF">2020-08-25T03:31:00Z</dcterms:created>
  <dcterms:modified xsi:type="dcterms:W3CDTF">2023-10-16T01:15:22Z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B8C1E8A37C0F4C0D8BEC68F0053EECC8_13</vt:lpwstr>
  </property>
  <property fmtid="{D5CDD505-2E9C-101B-9397-08002B2CF9AE}" pid="3" name="KSOProductBuildVer">
    <vt:lpwstr>2052-12.1.0.15712</vt:lpwstr>
  </property>
</Properties>
</file>